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03" r:id="rId2"/>
    <p:sldId id="327" r:id="rId3"/>
    <p:sldId id="308" r:id="rId4"/>
    <p:sldId id="325" r:id="rId5"/>
    <p:sldId id="305" r:id="rId6"/>
    <p:sldId id="309" r:id="rId7"/>
    <p:sldId id="258" r:id="rId8"/>
    <p:sldId id="262" r:id="rId9"/>
    <p:sldId id="326" r:id="rId10"/>
    <p:sldId id="306" r:id="rId11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404040"/>
    <a:srgbClr val="000000"/>
    <a:srgbClr val="006600"/>
    <a:srgbClr val="00CC00"/>
    <a:srgbClr val="00FFFF"/>
    <a:srgbClr val="00FF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2" autoAdjust="0"/>
    <p:restoredTop sz="93291" autoAdjust="0"/>
  </p:normalViewPr>
  <p:slideViewPr>
    <p:cSldViewPr snapToGrid="0" snapToObjects="1">
      <p:cViewPr varScale="1">
        <p:scale>
          <a:sx n="150" d="100"/>
          <a:sy n="150" d="100"/>
        </p:scale>
        <p:origin x="100" y="4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556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2022-08-17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2022-08-17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</a:t>
            </a:r>
          </a:p>
          <a:p>
            <a:endParaRPr lang="en-US" dirty="0"/>
          </a:p>
          <a:p>
            <a:r>
              <a:rPr lang="en-US" dirty="0"/>
              <a:t>~33 min total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7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6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</a:t>
            </a:r>
          </a:p>
          <a:p>
            <a:endParaRPr lang="en-US" dirty="0"/>
          </a:p>
          <a:p>
            <a:r>
              <a:rPr lang="en-US" dirty="0"/>
              <a:t>55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59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86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06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75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84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93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3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09204" y="1562900"/>
            <a:ext cx="7792630" cy="1334281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>
            <a:lvl1pPr algn="ctr">
              <a:lnSpc>
                <a:spcPct val="80000"/>
              </a:lnSpc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09205" y="3006744"/>
            <a:ext cx="7792629" cy="5810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6685" y="2140561"/>
            <a:ext cx="7887977" cy="1334281"/>
          </a:xfrm>
        </p:spPr>
        <p:txBody>
          <a:bodyPr/>
          <a:lstStyle>
            <a:lvl1pPr algn="ctr">
              <a:lnSpc>
                <a:spcPct val="80000"/>
              </a:lnSpc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86685" y="3560129"/>
            <a:ext cx="788797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  <a:lvl2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2pPr>
            <a:lvl3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3pPr>
            <a:lvl4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4pPr>
            <a:lvl5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i="0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7974" y="1898678"/>
            <a:ext cx="8182182" cy="808067"/>
          </a:xfrm>
        </p:spPr>
        <p:txBody>
          <a:bodyPr/>
          <a:lstStyle/>
          <a:p>
            <a:pPr algn="ctr"/>
            <a:r>
              <a:rPr lang="en-US" sz="4000" b="1" cap="all" dirty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rPr>
              <a:t>Program Control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17973" y="2605684"/>
            <a:ext cx="8182183" cy="1532285"/>
          </a:xfrm>
        </p:spPr>
        <p:txBody>
          <a:bodyPr/>
          <a:lstStyle/>
          <a:p>
            <a:pPr algn="ctr"/>
            <a:r>
              <a:rPr lang="en-US" dirty="0"/>
              <a:t>“You've got to know when to hold '</a:t>
            </a:r>
            <a:r>
              <a:rPr lang="en-US" dirty="0" err="1"/>
              <a:t>em</a:t>
            </a:r>
            <a:r>
              <a:rPr lang="en-US" dirty="0"/>
              <a:t>, know when to fold '</a:t>
            </a:r>
            <a:r>
              <a:rPr lang="en-US" dirty="0" err="1"/>
              <a:t>em</a:t>
            </a:r>
            <a:r>
              <a:rPr lang="en-US" dirty="0"/>
              <a:t>, know when to walk away, know when to run…”</a:t>
            </a:r>
          </a:p>
          <a:p>
            <a:pPr algn="ctr"/>
            <a:r>
              <a:rPr lang="en-US" sz="2000" i="1" dirty="0"/>
              <a:t>Kenny Rodgers</a:t>
            </a:r>
            <a:endParaRPr lang="en-US" sz="1600" i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E8D8E6-06BF-4072-A7E7-59D22118F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175" y="3501813"/>
            <a:ext cx="1731820" cy="16416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6D08DD2-EF4D-4C40-8F4D-713225974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472941" y="0"/>
            <a:ext cx="1474632" cy="18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DE5C-B47D-40B3-8469-59918664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716145"/>
            <a:ext cx="7765321" cy="756510"/>
          </a:xfrm>
        </p:spPr>
        <p:txBody>
          <a:bodyPr/>
          <a:lstStyle/>
          <a:p>
            <a:r>
              <a:rPr lang="en-US" dirty="0"/>
              <a:t>Short-Circuit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711A-EBF9-4BEA-BBD4-C951D981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441973"/>
            <a:ext cx="7765322" cy="7076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Python (and most languages), conditionals are evaluated only when needed. This is referred to as </a:t>
            </a:r>
            <a:r>
              <a:rPr lang="en-US" b="1" dirty="0">
                <a:solidFill>
                  <a:srgbClr val="FFC000"/>
                </a:solidFill>
              </a:rPr>
              <a:t>short circuit evaluation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658F1-9838-40F4-96B6-A0842E80BA08}"/>
              </a:ext>
            </a:extLst>
          </p:cNvPr>
          <p:cNvSpPr txBox="1"/>
          <p:nvPr/>
        </p:nvSpPr>
        <p:spPr>
          <a:xfrm>
            <a:off x="1779676" y="2461030"/>
            <a:ext cx="5896478" cy="151819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nyans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100</a:t>
            </a:r>
          </a:p>
          <a:p>
            <a:pPr>
              <a:lnSpc>
                <a:spcPct val="115000"/>
              </a:lnSpc>
            </a:pP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noms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50</a:t>
            </a:r>
          </a:p>
          <a:p>
            <a:pPr>
              <a:lnSpc>
                <a:spcPct val="115000"/>
              </a:lnSpc>
            </a:pP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kanhaz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20</a:t>
            </a:r>
            <a:b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</a:pPr>
            <a:r>
              <a:rPr lang="en-US" sz="105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canhaz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&gt;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noms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and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nyans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&gt;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noms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15000"/>
              </a:lnSpc>
            </a:pP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050" dirty="0">
                <a:solidFill>
                  <a:srgbClr val="00FF00"/>
                </a:solidFill>
                <a:latin typeface="Consolas" panose="020B0609020204030204" pitchFamily="49" charset="0"/>
              </a:rPr>
              <a:t>"Much </a:t>
            </a:r>
            <a:r>
              <a:rPr lang="en-US" sz="1050" dirty="0" err="1">
                <a:solidFill>
                  <a:srgbClr val="00FF00"/>
                </a:solidFill>
                <a:latin typeface="Consolas" panose="020B0609020204030204" pitchFamily="49" charset="0"/>
              </a:rPr>
              <a:t>kanhaz</a:t>
            </a:r>
            <a:r>
              <a:rPr lang="en-US" sz="1050" dirty="0">
                <a:solidFill>
                  <a:srgbClr val="00FF00"/>
                </a:solidFill>
                <a:latin typeface="Consolas" panose="020B0609020204030204" pitchFamily="49" charset="0"/>
              </a:rPr>
              <a:t>. Wow!"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else</a:t>
            </a:r>
          </a:p>
          <a:p>
            <a:pPr>
              <a:lnSpc>
                <a:spcPct val="115000"/>
              </a:lnSpc>
            </a:pP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print(</a:t>
            </a:r>
            <a:r>
              <a:rPr lang="en-US" sz="105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050" dirty="0" err="1">
                <a:solidFill>
                  <a:srgbClr val="00FF00"/>
                </a:solidFill>
                <a:latin typeface="Consolas" panose="020B0609020204030204" pitchFamily="49" charset="0"/>
              </a:rPr>
              <a:t>Kthxbai</a:t>
            </a:r>
            <a:r>
              <a:rPr lang="en-US" sz="1050" dirty="0">
                <a:solidFill>
                  <a:srgbClr val="00FF00"/>
                </a:solidFill>
                <a:latin typeface="Consolas" panose="020B0609020204030204" pitchFamily="49" charset="0"/>
              </a:rPr>
              <a:t>. "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06B4C-FBBA-4984-917B-14646E2AA8E3}"/>
              </a:ext>
            </a:extLst>
          </p:cNvPr>
          <p:cNvSpPr txBox="1"/>
          <p:nvPr/>
        </p:nvSpPr>
        <p:spPr>
          <a:xfrm>
            <a:off x="6392907" y="2586289"/>
            <a:ext cx="1146916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Evaluates to “False”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F0CD73-9FA7-477E-A009-2BC7796C8B25}"/>
              </a:ext>
            </a:extLst>
          </p:cNvPr>
          <p:cNvSpPr txBox="1"/>
          <p:nvPr/>
        </p:nvSpPr>
        <p:spPr>
          <a:xfrm>
            <a:off x="6392907" y="3150128"/>
            <a:ext cx="1146916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Never evaluated!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C74951-344C-4FA0-97F9-DD6935533847}"/>
              </a:ext>
            </a:extLst>
          </p:cNvPr>
          <p:cNvSpPr/>
          <p:nvPr/>
        </p:nvSpPr>
        <p:spPr>
          <a:xfrm>
            <a:off x="1995516" y="3191823"/>
            <a:ext cx="1073218" cy="20955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2BD2DE-BAD4-45D2-BD4A-45C72A2EB472}"/>
              </a:ext>
            </a:extLst>
          </p:cNvPr>
          <p:cNvCxnSpPr>
            <a:cxnSpLocks/>
            <a:stCxn id="6" idx="7"/>
            <a:endCxn id="8" idx="1"/>
          </p:cNvCxnSpPr>
          <p:nvPr/>
        </p:nvCxnSpPr>
        <p:spPr>
          <a:xfrm flipV="1">
            <a:off x="2911565" y="2817122"/>
            <a:ext cx="3481342" cy="405389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F79817A-AE8A-48FA-8313-4FA364609F6A}"/>
              </a:ext>
            </a:extLst>
          </p:cNvPr>
          <p:cNvSpPr/>
          <p:nvPr/>
        </p:nvSpPr>
        <p:spPr>
          <a:xfrm>
            <a:off x="3295583" y="3191823"/>
            <a:ext cx="1073218" cy="209550"/>
          </a:xfrm>
          <a:prstGeom prst="ellipse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49C429-BDD7-4215-9172-C71C0A72A9A6}"/>
              </a:ext>
            </a:extLst>
          </p:cNvPr>
          <p:cNvCxnSpPr>
            <a:cxnSpLocks/>
            <a:stCxn id="14" idx="6"/>
            <a:endCxn id="16" idx="1"/>
          </p:cNvCxnSpPr>
          <p:nvPr/>
        </p:nvCxnSpPr>
        <p:spPr>
          <a:xfrm>
            <a:off x="4368801" y="3296598"/>
            <a:ext cx="2024106" cy="84363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F8C21C9-1E95-4B60-816C-94F6DF590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9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6" grpId="0" animBg="1"/>
      <p:bldP spid="6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10C7-FB18-4625-863D-2BABC10B7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40755"/>
            <a:ext cx="7765321" cy="460879"/>
          </a:xfrm>
        </p:spPr>
        <p:txBody>
          <a:bodyPr/>
          <a:lstStyle/>
          <a:p>
            <a:r>
              <a:rPr lang="en-US" dirty="0"/>
              <a:t>Selection (If/</a:t>
            </a:r>
            <a:r>
              <a:rPr lang="en-US" dirty="0" err="1"/>
              <a:t>Elif</a:t>
            </a:r>
            <a:r>
              <a:rPr lang="en-US" dirty="0"/>
              <a:t>/Else)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5E273-4EB0-4419-A20F-0A002B78A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5" y="1000795"/>
            <a:ext cx="7765322" cy="37178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Conditionals can be a single line or use </a:t>
            </a:r>
            <a:r>
              <a:rPr lang="en-US" b="1" dirty="0">
                <a:solidFill>
                  <a:srgbClr val="FFC000"/>
                </a:solidFill>
              </a:rPr>
              <a:t>block</a:t>
            </a:r>
            <a:r>
              <a:rPr lang="en-US" dirty="0"/>
              <a:t> syntax and can be </a:t>
            </a:r>
            <a:r>
              <a:rPr lang="en-US" b="1" dirty="0">
                <a:solidFill>
                  <a:srgbClr val="FFC000"/>
                </a:solidFill>
              </a:rPr>
              <a:t>chained</a:t>
            </a:r>
            <a:r>
              <a:rPr lang="en-US" dirty="0"/>
              <a:t>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5933B7-B085-4531-B5C2-4F829D3568A7}"/>
              </a:ext>
            </a:extLst>
          </p:cNvPr>
          <p:cNvGraphicFramePr>
            <a:graphicFrameLocks noGrp="1"/>
          </p:cNvGraphicFramePr>
          <p:nvPr/>
        </p:nvGraphicFramePr>
        <p:xfrm>
          <a:off x="536370" y="1602401"/>
          <a:ext cx="271307" cy="32318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307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32318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</a:txBody>
                  <a:tcPr marL="51435" marR="51435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9271EE9F-EE9C-44D2-8754-DE40A360D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495" y="1390362"/>
            <a:ext cx="194053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OUTPUT: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EAA9B623-DA06-43EB-A1AC-EC74B78C5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840" y="2674033"/>
            <a:ext cx="88487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OUTPUT: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CB55AF56-FBCC-4815-B736-7B5FEC828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495" y="3791653"/>
            <a:ext cx="88487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OUTPUT: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B02E15E6-8006-4FFD-A29C-A3766E20E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62B80D-6BCF-8D8E-2259-4E9ACD2F415E}"/>
              </a:ext>
            </a:extLst>
          </p:cNvPr>
          <p:cNvSpPr txBox="1"/>
          <p:nvPr/>
        </p:nvSpPr>
        <p:spPr>
          <a:xfrm>
            <a:off x="807677" y="1602555"/>
            <a:ext cx="4328511" cy="32316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"Welcome to the number guessing game!"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"Enter your guess: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end='')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guess = int(input())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Convert input to int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guess &gt; 42: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"That’s a little high."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"Better luck next time!"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FFFF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guess &lt; 42: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"Too low, 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scrow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"You must be psychic!!!"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"Thanks for playing!"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 Call main function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535D23-454A-3C7D-F7B8-1931E8A07F72}"/>
              </a:ext>
            </a:extLst>
          </p:cNvPr>
          <p:cNvSpPr txBox="1"/>
          <p:nvPr/>
        </p:nvSpPr>
        <p:spPr>
          <a:xfrm>
            <a:off x="5429839" y="1595207"/>
            <a:ext cx="3238845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Welcome to the number guessing game!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your guess: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That’s a little high.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Better luck next time!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Thanks for playing!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133AB6-5208-F10A-792A-E5D35F499037}"/>
              </a:ext>
            </a:extLst>
          </p:cNvPr>
          <p:cNvSpPr/>
          <p:nvPr/>
        </p:nvSpPr>
        <p:spPr>
          <a:xfrm>
            <a:off x="6944076" y="1774491"/>
            <a:ext cx="439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400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41E759-C83D-B480-2CDF-32E8D767F482}"/>
              </a:ext>
            </a:extLst>
          </p:cNvPr>
          <p:cNvSpPr txBox="1"/>
          <p:nvPr/>
        </p:nvSpPr>
        <p:spPr>
          <a:xfrm>
            <a:off x="5429839" y="2887193"/>
            <a:ext cx="3238845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Welcome to the number guessing game!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your guess: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Too low,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scrow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Thanks for playing!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C139FF-B9B0-5B48-EA41-9A5E35F49662}"/>
              </a:ext>
            </a:extLst>
          </p:cNvPr>
          <p:cNvSpPr txBox="1"/>
          <p:nvPr/>
        </p:nvSpPr>
        <p:spPr>
          <a:xfrm>
            <a:off x="5429837" y="4002947"/>
            <a:ext cx="3238845" cy="8309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Welcome to the number guessing game!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your guess: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42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You must be psychic!!!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Thanks for playing!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683EF-9182-5BB5-FF15-105094694E8D}"/>
              </a:ext>
            </a:extLst>
          </p:cNvPr>
          <p:cNvSpPr txBox="1"/>
          <p:nvPr/>
        </p:nvSpPr>
        <p:spPr>
          <a:xfrm>
            <a:off x="536370" y="1348637"/>
            <a:ext cx="4599818" cy="250646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guess.py</a:t>
            </a:r>
          </a:p>
        </p:txBody>
      </p:sp>
    </p:spTree>
    <p:extLst>
      <p:ext uri="{BB962C8B-B14F-4D97-AF65-F5344CB8AC3E}">
        <p14:creationId xmlns:p14="http://schemas.microsoft.com/office/powerpoint/2010/main" val="4883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32" grpId="0" animBg="1"/>
      <p:bldP spid="35" grpId="0" animBg="1"/>
      <p:bldP spid="36" grpId="0"/>
      <p:bldP spid="37" grpId="0" animBg="1"/>
      <p:bldP spid="38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6A38-71F2-45D2-B6AD-40C57662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280363"/>
            <a:ext cx="7765321" cy="660115"/>
          </a:xfrm>
        </p:spPr>
        <p:txBody>
          <a:bodyPr/>
          <a:lstStyle/>
          <a:p>
            <a:r>
              <a:rPr lang="en-US" dirty="0"/>
              <a:t>Conditional Operators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AE73CD-E7E3-4017-A45C-FC7AE88BDC0B}"/>
              </a:ext>
            </a:extLst>
          </p:cNvPr>
          <p:cNvGraphicFramePr>
            <a:graphicFrameLocks noGrp="1"/>
          </p:cNvGraphicFramePr>
          <p:nvPr/>
        </p:nvGraphicFramePr>
        <p:xfrm>
          <a:off x="852013" y="1197580"/>
          <a:ext cx="5237820" cy="17602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57912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430054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1583742">
                  <a:extLst>
                    <a:ext uri="{9D8B030D-6E8A-4147-A177-3AD203B41FA5}">
                      <a16:colId xmlns:a16="http://schemas.microsoft.com/office/drawing/2014/main" val="1178217579"/>
                    </a:ext>
                  </a:extLst>
                </a:gridCol>
                <a:gridCol w="722948">
                  <a:extLst>
                    <a:ext uri="{9D8B030D-6E8A-4147-A177-3AD203B41FA5}">
                      <a16:colId xmlns:a16="http://schemas.microsoft.com/office/drawing/2014/main" val="216650441"/>
                    </a:ext>
                  </a:extLst>
                </a:gridCol>
                <a:gridCol w="543164">
                  <a:extLst>
                    <a:ext uri="{9D8B030D-6E8A-4147-A177-3AD203B41FA5}">
                      <a16:colId xmlns:a16="http://schemas.microsoft.com/office/drawing/2014/main" val="2638534210"/>
                    </a:ext>
                  </a:extLst>
                </a:gridCol>
              </a:tblGrid>
              <a:tr h="133404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Relational Operator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Example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Prec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33404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Less than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&lt;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5 &lt; 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334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Greater than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6 &gt;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334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Less than or equal 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&lt;=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3 &lt;=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334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Greater than or equal 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&gt;=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6 &gt;= 7</a:t>
                      </a:r>
                      <a:endParaRPr 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33404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Equal 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==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10 == 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1334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Not Equal to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!=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10 != 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5203287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E522DB-A661-4A4B-84DC-A7AC4E338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15" y="826433"/>
            <a:ext cx="8753582" cy="35117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Java uses these </a:t>
            </a:r>
            <a:r>
              <a:rPr lang="en-US" b="1" dirty="0">
                <a:solidFill>
                  <a:srgbClr val="FFC000"/>
                </a:solidFill>
              </a:rPr>
              <a:t>relational operators </a:t>
            </a:r>
            <a:r>
              <a:rPr lang="en-US" dirty="0"/>
              <a:t>for comparisons and </a:t>
            </a:r>
            <a:r>
              <a:rPr lang="en-US" b="1" dirty="0">
                <a:solidFill>
                  <a:srgbClr val="FFC000"/>
                </a:solidFill>
              </a:rPr>
              <a:t>logical operators </a:t>
            </a:r>
            <a:r>
              <a:rPr lang="en-US" dirty="0"/>
              <a:t>to combine them: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13CDE2-D08D-49B2-B039-2EC693EEC55F}"/>
              </a:ext>
            </a:extLst>
          </p:cNvPr>
          <p:cNvGraphicFramePr>
            <a:graphicFrameLocks noGrp="1"/>
          </p:cNvGraphicFramePr>
          <p:nvPr/>
        </p:nvGraphicFramePr>
        <p:xfrm>
          <a:off x="856009" y="3062688"/>
          <a:ext cx="5233825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56546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430054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1581113">
                  <a:extLst>
                    <a:ext uri="{9D8B030D-6E8A-4147-A177-3AD203B41FA5}">
                      <a16:colId xmlns:a16="http://schemas.microsoft.com/office/drawing/2014/main" val="1178217579"/>
                    </a:ext>
                  </a:extLst>
                </a:gridCol>
                <a:gridCol w="722948">
                  <a:extLst>
                    <a:ext uri="{9D8B030D-6E8A-4147-A177-3AD203B41FA5}">
                      <a16:colId xmlns:a16="http://schemas.microsoft.com/office/drawing/2014/main" val="216650441"/>
                    </a:ext>
                  </a:extLst>
                </a:gridCol>
                <a:gridCol w="543164">
                  <a:extLst>
                    <a:ext uri="{9D8B030D-6E8A-4147-A177-3AD203B41FA5}">
                      <a16:colId xmlns:a16="http://schemas.microsoft.com/office/drawing/2014/main" val="2638534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Logical Operator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Example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Prec</a:t>
                      </a:r>
                      <a:endParaRPr lang="en-US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2602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Not (¬): Opposite</a:t>
                      </a:r>
                      <a:endParaRPr lang="en-US" sz="1200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not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not 4 &gt; 3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not 3 &gt;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0037436"/>
                  </a:ext>
                </a:extLst>
              </a:tr>
              <a:tr h="179579">
                <a:tc>
                  <a:txBody>
                    <a:bodyPr/>
                    <a:lstStyle/>
                    <a:p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And (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∧): Both true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and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4 &gt; 3 and 2 &gt; 3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4 &gt; 3 and 3 &gt;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3 &gt; 4 and 2 &gt;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False</a:t>
                      </a:r>
                      <a:b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</a:b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50930207"/>
                  </a:ext>
                </a:extLst>
              </a:tr>
              <a:tr h="179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Or (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∨): Either/both true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4 &gt; 3 or 2 &gt; 3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4 &gt; 3 or 3 &gt;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3 &gt; 4 or 2 &gt;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True</a:t>
                      </a:r>
                    </a:p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ea typeface="Cambria" panose="02040503050406030204" pitchFamily="18" charset="0"/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2439960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34F137-B2D9-43AE-8951-E47153271A9D}"/>
              </a:ext>
            </a:extLst>
          </p:cNvPr>
          <p:cNvGraphicFramePr>
            <a:graphicFrameLocks noGrp="1"/>
          </p:cNvGraphicFramePr>
          <p:nvPr/>
        </p:nvGraphicFramePr>
        <p:xfrm>
          <a:off x="6326892" y="1197580"/>
          <a:ext cx="2043910" cy="301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6935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566975">
                  <a:extLst>
                    <a:ext uri="{9D8B030D-6E8A-4147-A177-3AD203B41FA5}">
                      <a16:colId xmlns:a16="http://schemas.microsoft.com/office/drawing/2014/main" val="11782175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All Operators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Prec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**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unary +,-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52163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@, *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/, //, 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0425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+, 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en-US" sz="12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&lt;, &lt;=, &gt;, &gt;=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==, !=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5203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014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000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06789729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53BFD73-178B-46CF-9CC5-B5CB9496B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31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8F8C6BB0-60AC-4669-BF65-ECD2ACC0A449}"/>
              </a:ext>
            </a:extLst>
          </p:cNvPr>
          <p:cNvSpPr txBox="1"/>
          <p:nvPr/>
        </p:nvSpPr>
        <p:spPr>
          <a:xfrm>
            <a:off x="1450833" y="1641871"/>
            <a:ext cx="6468801" cy="2836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6800" tIns="46800" rIns="46800" bIns="46800" rtlCol="0">
            <a:no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numberOfWheels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int(input())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match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numberOfWheels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case 0: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"You have these things called ‘feet’."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case 1: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"You’re riding a unicycle!"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case 2: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"You’ve got a bike. Is it motor powered?"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case 3: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"You’re riding a tricycle. How cute!"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case 4: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"Four-wheeler. Now you’re driving for real!"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case _: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"WAT."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6ED55-AC10-4504-A5C8-E6CB61C5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399164"/>
            <a:ext cx="7765321" cy="584112"/>
          </a:xfrm>
        </p:spPr>
        <p:txBody>
          <a:bodyPr/>
          <a:lstStyle/>
          <a:p>
            <a:r>
              <a:rPr lang="en-US" dirty="0"/>
              <a:t>Match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E65F1-7640-4E27-A28F-AFFC1A69F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58" y="996475"/>
            <a:ext cx="8749295" cy="354427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A </a:t>
            </a:r>
            <a:r>
              <a:rPr lang="en-US" sz="1800" b="1" dirty="0">
                <a:solidFill>
                  <a:srgbClr val="FFC000"/>
                </a:solidFill>
              </a:rPr>
              <a:t>match statement</a:t>
            </a:r>
            <a:r>
              <a:rPr lang="en-US" sz="1800" dirty="0"/>
              <a:t> can check a single variable against multiple values: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406E48-01A4-48CA-8E55-865A384DA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92533"/>
              </p:ext>
            </p:extLst>
          </p:nvPr>
        </p:nvGraphicFramePr>
        <p:xfrm>
          <a:off x="1175996" y="1641871"/>
          <a:ext cx="274838" cy="283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838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28121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 marL="46800" marR="46800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122" name="Slide Number Placeholder 3">
            <a:extLst>
              <a:ext uri="{FF2B5EF4-FFF2-40B4-BE49-F238E27FC236}">
                <a16:creationId xmlns:a16="http://schemas.microsoft.com/office/drawing/2014/main" id="{CB5A0E8F-C9D5-454E-B72A-864B1DF3D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091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9AE9D686-F279-9752-877F-B27CF7D87DC5}"/>
              </a:ext>
            </a:extLst>
          </p:cNvPr>
          <p:cNvSpPr txBox="1">
            <a:spLocks/>
          </p:cNvSpPr>
          <p:nvPr/>
        </p:nvSpPr>
        <p:spPr bwMode="auto">
          <a:xfrm>
            <a:off x="193357" y="4496553"/>
            <a:ext cx="8749295" cy="35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sz="1800" dirty="0"/>
              <a:t>The C-family equivalent to this is the </a:t>
            </a:r>
            <a:r>
              <a:rPr lang="en-US" sz="1800" b="1" dirty="0">
                <a:solidFill>
                  <a:srgbClr val="FFC000"/>
                </a:solidFill>
              </a:rPr>
              <a:t>switch statement</a:t>
            </a:r>
            <a:r>
              <a:rPr lang="en-US" sz="1800" dirty="0"/>
              <a:t> (more on this later).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92AA-8B5F-DBEF-279F-71F9BF02D662}"/>
              </a:ext>
            </a:extLst>
          </p:cNvPr>
          <p:cNvSpPr txBox="1"/>
          <p:nvPr/>
        </p:nvSpPr>
        <p:spPr>
          <a:xfrm>
            <a:off x="1175996" y="1387871"/>
            <a:ext cx="6743638" cy="253918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wheelz.py</a:t>
            </a:r>
          </a:p>
        </p:txBody>
      </p:sp>
    </p:spTree>
    <p:extLst>
      <p:ext uri="{BB962C8B-B14F-4D97-AF65-F5344CB8AC3E}">
        <p14:creationId xmlns:p14="http://schemas.microsoft.com/office/powerpoint/2010/main" val="31910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3" grpId="0" build="p"/>
      <p:bldP spid="123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6482-B94F-4DD6-88C0-8EEDCDF6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4" y="771449"/>
            <a:ext cx="8564088" cy="837009"/>
          </a:xfrm>
        </p:spPr>
        <p:txBody>
          <a:bodyPr/>
          <a:lstStyle/>
          <a:p>
            <a:r>
              <a:rPr lang="en-US" dirty="0"/>
              <a:t>Conditional / Ternary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5D6C-A129-4EE9-A529-39B72636D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217" y="1636057"/>
            <a:ext cx="8485563" cy="45005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Sometimes we want to quickly determine a value by doing a quick check.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C2883-0962-4C86-A7B8-382AD06B0BBC}"/>
              </a:ext>
            </a:extLst>
          </p:cNvPr>
          <p:cNvSpPr txBox="1"/>
          <p:nvPr/>
        </p:nvSpPr>
        <p:spPr>
          <a:xfrm>
            <a:off x="2647582" y="2094602"/>
            <a:ext cx="4284465" cy="97244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54864" tIns="46800" rIns="54864" bIns="46800" rtlCol="0">
            <a:noAutofit/>
          </a:bodyPr>
          <a:lstStyle/>
          <a:p>
            <a:r>
              <a:rPr lang="en-US" sz="1400" dirty="0">
                <a:solidFill>
                  <a:srgbClr val="00FFFF"/>
                </a:solidFill>
                <a:latin typeface="Consolas" panose="020B0609020204030204" pitchFamily="49" charset="0"/>
              </a:rPr>
              <a:t>if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bob.isZombile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message = </a:t>
            </a:r>
            <a:r>
              <a:rPr lang="en-US" sz="1400" dirty="0">
                <a:solidFill>
                  <a:srgbClr val="00FF00"/>
                </a:solidFill>
                <a:latin typeface="Consolas" panose="020B0609020204030204" pitchFamily="49" charset="0"/>
              </a:rPr>
              <a:t>"Brains..."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4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message = </a:t>
            </a:r>
            <a:r>
              <a:rPr lang="en-US" sz="1400" dirty="0">
                <a:solidFill>
                  <a:srgbClr val="00FF00"/>
                </a:solidFill>
                <a:latin typeface="Consolas" panose="020B0609020204030204" pitchFamily="49" charset="0"/>
              </a:rPr>
              <a:t>"Help! I don’t want to die!"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1F0E12-17E3-47F2-9355-B5E4D0530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212036"/>
              </p:ext>
            </p:extLst>
          </p:nvPr>
        </p:nvGraphicFramePr>
        <p:xfrm>
          <a:off x="2325475" y="2094602"/>
          <a:ext cx="321044" cy="972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044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9724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</a:txBody>
                  <a:tcPr marL="51435" marR="51435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6CF8168-C443-42D0-80CD-ED313E095CE6}"/>
              </a:ext>
            </a:extLst>
          </p:cNvPr>
          <p:cNvSpPr txBox="1"/>
          <p:nvPr/>
        </p:nvSpPr>
        <p:spPr>
          <a:xfrm>
            <a:off x="1052117" y="3896375"/>
            <a:ext cx="7311801" cy="32334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6800" tIns="46800" rIns="46800" bIns="46800" rtlCol="0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message = </a:t>
            </a:r>
            <a:r>
              <a:rPr lang="en-US" sz="1400" dirty="0">
                <a:solidFill>
                  <a:srgbClr val="00FF00"/>
                </a:solidFill>
                <a:latin typeface="Consolas" panose="020B0609020204030204" pitchFamily="49" charset="0"/>
              </a:rPr>
              <a:t>"Brains..." </a:t>
            </a:r>
            <a:r>
              <a:rPr lang="en-US" sz="14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bob.isZombie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00FFFF"/>
                </a:solidFill>
                <a:latin typeface="Consolas" panose="020B0609020204030204" pitchFamily="49" charset="0"/>
              </a:rPr>
              <a:t>else </a:t>
            </a:r>
            <a:r>
              <a:rPr lang="en-US" sz="1400" dirty="0">
                <a:solidFill>
                  <a:srgbClr val="00FF00"/>
                </a:solidFill>
                <a:latin typeface="Consolas" panose="020B0609020204030204" pitchFamily="49" charset="0"/>
              </a:rPr>
              <a:t>"Help! I don’t want to die!"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22EA72-8043-4009-9128-D61420EB0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65987"/>
              </p:ext>
            </p:extLst>
          </p:nvPr>
        </p:nvGraphicFramePr>
        <p:xfrm>
          <a:off x="731073" y="3896375"/>
          <a:ext cx="329453" cy="323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453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24837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</a:txBody>
                  <a:tcPr marL="46800" marR="46800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CC9151A-821C-4D6C-9656-AC7F2D94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E0E972-3C88-D5CE-F766-7D360080A9BF}"/>
              </a:ext>
            </a:extLst>
          </p:cNvPr>
          <p:cNvSpPr txBox="1">
            <a:spLocks/>
          </p:cNvSpPr>
          <p:nvPr/>
        </p:nvSpPr>
        <p:spPr bwMode="auto">
          <a:xfrm>
            <a:off x="329218" y="3425159"/>
            <a:ext cx="8485563" cy="45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We can do so efficiently with the </a:t>
            </a:r>
            <a:r>
              <a:rPr lang="en-US" b="1" dirty="0">
                <a:solidFill>
                  <a:srgbClr val="FFC000"/>
                </a:solidFill>
              </a:rPr>
              <a:t>ternary operator</a:t>
            </a:r>
            <a:r>
              <a:rPr lang="en-US" dirty="0"/>
              <a:t> (conditional expression).</a:t>
            </a:r>
          </a:p>
        </p:txBody>
      </p:sp>
    </p:spTree>
    <p:extLst>
      <p:ext uri="{BB962C8B-B14F-4D97-AF65-F5344CB8AC3E}">
        <p14:creationId xmlns:p14="http://schemas.microsoft.com/office/powerpoint/2010/main" val="319835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848-5F94-4926-8DF4-EA9C2436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593002"/>
            <a:ext cx="7765321" cy="597968"/>
          </a:xfrm>
        </p:spPr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85207-BCA7-4149-B923-84A61D37D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262" y="1252869"/>
            <a:ext cx="8017485" cy="38340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FFC000"/>
                </a:solidFill>
              </a:rPr>
              <a:t>loop</a:t>
            </a:r>
            <a:r>
              <a:rPr lang="en-US" dirty="0"/>
              <a:t> can be used to repeat a group of statements: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44B9C-FDAB-4597-8042-76B060304283}"/>
              </a:ext>
            </a:extLst>
          </p:cNvPr>
          <p:cNvSpPr txBox="1"/>
          <p:nvPr/>
        </p:nvSpPr>
        <p:spPr>
          <a:xfrm>
            <a:off x="755462" y="2018566"/>
            <a:ext cx="4569031" cy="21046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6800" tIns="46800" rIns="46800" bIns="46800" rtlCol="0">
            <a:noAutofit/>
          </a:bodyPr>
          <a:lstStyle/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guess = -1 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guess != 42: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guess == -1: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"Welcome to the number guessing game!"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else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"Close but no cigar."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"Enter your guess: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end='')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guess = int(input())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just"/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"Thanks for playing!"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655B7A-DC3F-45F8-B159-023D9CF92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436775"/>
              </p:ext>
            </p:extLst>
          </p:nvPr>
        </p:nvGraphicFramePr>
        <p:xfrm>
          <a:off x="484155" y="2018567"/>
          <a:ext cx="271307" cy="2105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307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91396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</a:txBody>
                  <a:tcPr marL="46800" marR="46800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69A2BC-D547-4459-AD04-7F6B92470019}"/>
              </a:ext>
            </a:extLst>
          </p:cNvPr>
          <p:cNvSpPr txBox="1"/>
          <p:nvPr/>
        </p:nvSpPr>
        <p:spPr>
          <a:xfrm>
            <a:off x="5444633" y="3155060"/>
            <a:ext cx="3187485" cy="96750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Welcome to the number guessing game!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your guess: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Close but no cigar.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your guess: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Thanks for playing!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AABE0B0-82D1-4887-BD7F-2378D56F1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4633" y="2894910"/>
            <a:ext cx="89584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OUTPUT: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02DC0-91AE-4F84-A409-417C58DC4252}"/>
              </a:ext>
            </a:extLst>
          </p:cNvPr>
          <p:cNvSpPr txBox="1"/>
          <p:nvPr/>
        </p:nvSpPr>
        <p:spPr>
          <a:xfrm>
            <a:off x="5444633" y="2018566"/>
            <a:ext cx="3187485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guess                       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guess != 42     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D24122-5965-481D-8DB5-57D37003A349}"/>
              </a:ext>
            </a:extLst>
          </p:cNvPr>
          <p:cNvCxnSpPr>
            <a:cxnSpLocks/>
          </p:cNvCxnSpPr>
          <p:nvPr/>
        </p:nvCxnSpPr>
        <p:spPr>
          <a:xfrm>
            <a:off x="109328" y="2112192"/>
            <a:ext cx="296450" cy="0"/>
          </a:xfrm>
          <a:prstGeom prst="straightConnector1">
            <a:avLst/>
          </a:prstGeom>
          <a:ln w="25400">
            <a:solidFill>
              <a:srgbClr val="00F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Content Placeholder 2">
            <a:extLst>
              <a:ext uri="{FF2B5EF4-FFF2-40B4-BE49-F238E27FC236}">
                <a16:creationId xmlns:a16="http://schemas.microsoft.com/office/drawing/2014/main" id="{35814230-263D-45DB-B66A-8A9BA2455B41}"/>
              </a:ext>
            </a:extLst>
          </p:cNvPr>
          <p:cNvSpPr txBox="1">
            <a:spLocks/>
          </p:cNvSpPr>
          <p:nvPr/>
        </p:nvSpPr>
        <p:spPr>
          <a:xfrm>
            <a:off x="497931" y="4254191"/>
            <a:ext cx="8140149" cy="38340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loop with only a condition (no other parameters) is called a </a:t>
            </a:r>
            <a:r>
              <a:rPr lang="en-US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while loop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7A741C8A-164A-40EF-AF0C-D65E9437C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7E95C-E641-7B30-A3E6-A9C88A23850F}"/>
              </a:ext>
            </a:extLst>
          </p:cNvPr>
          <p:cNvSpPr txBox="1"/>
          <p:nvPr/>
        </p:nvSpPr>
        <p:spPr>
          <a:xfrm>
            <a:off x="8052190" y="2016877"/>
            <a:ext cx="700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-1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88D14-B91F-3DF5-A8E5-C14F0333B6CA}"/>
              </a:ext>
            </a:extLst>
          </p:cNvPr>
          <p:cNvSpPr txBox="1"/>
          <p:nvPr/>
        </p:nvSpPr>
        <p:spPr>
          <a:xfrm>
            <a:off x="7884516" y="2199231"/>
            <a:ext cx="5577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True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B36F1C-E62B-4A99-82E8-41F05CD7548D}"/>
              </a:ext>
            </a:extLst>
          </p:cNvPr>
          <p:cNvSpPr txBox="1"/>
          <p:nvPr/>
        </p:nvSpPr>
        <p:spPr>
          <a:xfrm>
            <a:off x="7800490" y="2198734"/>
            <a:ext cx="7338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False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B122D7-AC6A-693F-85B0-98C5DF4C298F}"/>
              </a:ext>
            </a:extLst>
          </p:cNvPr>
          <p:cNvSpPr txBox="1"/>
          <p:nvPr/>
        </p:nvSpPr>
        <p:spPr>
          <a:xfrm>
            <a:off x="6921968" y="3291797"/>
            <a:ext cx="5577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749092-E272-F6D2-3C0C-2DED57D7BDF8}"/>
              </a:ext>
            </a:extLst>
          </p:cNvPr>
          <p:cNvSpPr txBox="1"/>
          <p:nvPr/>
        </p:nvSpPr>
        <p:spPr>
          <a:xfrm>
            <a:off x="6921968" y="3659662"/>
            <a:ext cx="5577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42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4D4FA6-D6A4-E4AE-45A1-A71D159EA441}"/>
              </a:ext>
            </a:extLst>
          </p:cNvPr>
          <p:cNvSpPr txBox="1"/>
          <p:nvPr/>
        </p:nvSpPr>
        <p:spPr>
          <a:xfrm>
            <a:off x="8052779" y="2015246"/>
            <a:ext cx="39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A8236-473D-B54E-B5F9-E992B7EFB07D}"/>
              </a:ext>
            </a:extLst>
          </p:cNvPr>
          <p:cNvSpPr txBox="1"/>
          <p:nvPr/>
        </p:nvSpPr>
        <p:spPr>
          <a:xfrm>
            <a:off x="8052779" y="2015246"/>
            <a:ext cx="390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561FCA-17AD-3721-6D2A-5B881E6B6B34}"/>
              </a:ext>
            </a:extLst>
          </p:cNvPr>
          <p:cNvSpPr txBox="1"/>
          <p:nvPr/>
        </p:nvSpPr>
        <p:spPr>
          <a:xfrm>
            <a:off x="484155" y="1764649"/>
            <a:ext cx="4839772" cy="253918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guess_again.py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6E13C0C5-F7D5-F2B2-2EC0-7A98843C0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212" y="1734778"/>
            <a:ext cx="89926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VALUES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4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34 L 5E-6 0.08118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8118 L 0.00035 0.11513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9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11513 L 0.00035 0.15031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15031 L 5E-6 0.25834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40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25834 L 5E-6 0.29229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9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29229 L 0.00035 0.08118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8118 L 0.00035 0.11513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11513 L 0.00105 0.1858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519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18488 L 0.00105 0.2163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21636 L 5E-6 0.25834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25834 L 5E-6 0.29229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29229 L 0.00035 0.08118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8118 L 0.00053 0.35772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3827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1" grpId="0" animBg="1"/>
      <p:bldP spid="240" grpId="0"/>
      <p:bldP spid="25" grpId="0"/>
      <p:bldP spid="25" grpId="1"/>
      <p:bldP spid="27" grpId="0"/>
      <p:bldP spid="27" grpId="1"/>
      <p:bldP spid="28" grpId="0"/>
      <p:bldP spid="29" grpId="0"/>
      <p:bldP spid="30" grpId="0"/>
      <p:bldP spid="31" grpId="0"/>
      <p:bldP spid="31" grpId="1"/>
      <p:bldP spid="32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810F-EF92-418E-BE1F-D5C30A6F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456654"/>
            <a:ext cx="7765321" cy="624636"/>
          </a:xfrm>
        </p:spPr>
        <p:txBody>
          <a:bodyPr/>
          <a:lstStyle/>
          <a:p>
            <a:r>
              <a:rPr lang="en-US" dirty="0"/>
              <a:t>For-Loops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2DD80-4C90-4E36-8331-32C2CAC56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55" y="1045188"/>
            <a:ext cx="7876309" cy="387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Loops that go through a series of values are called </a:t>
            </a:r>
            <a:r>
              <a:rPr lang="en-US" b="1" dirty="0">
                <a:solidFill>
                  <a:srgbClr val="FFC000"/>
                </a:solidFill>
              </a:rPr>
              <a:t>for-loops</a:t>
            </a:r>
            <a:r>
              <a:rPr lang="en-US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2E43E-3B4C-4127-8BF9-38580F420355}"/>
              </a:ext>
            </a:extLst>
          </p:cNvPr>
          <p:cNvSpPr txBox="1"/>
          <p:nvPr/>
        </p:nvSpPr>
        <p:spPr>
          <a:xfrm>
            <a:off x="517659" y="1795692"/>
            <a:ext cx="5001735" cy="248408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6800" tIns="46800" rIns="46800" bIns="46800" rtlCol="0">
            <a:noAutofit/>
          </a:bodyPr>
          <a:lstStyle/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counter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range(1, 3):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"Give me"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counter,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"stim CCs! She’s not dead."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just"/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"Ok, now she’s dead."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"Get the paddles!"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tries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range(3, 0, -1):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"No luck... I’ll try"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tries,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"more times."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just"/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"We’ve revived her!"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"I’m making a note here, huge success!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"And it only took us"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tries,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"tries!"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38E86C-DBE9-46FE-A40B-AB5E4BAF2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70163"/>
              </p:ext>
            </p:extLst>
          </p:nvPr>
        </p:nvGraphicFramePr>
        <p:xfrm>
          <a:off x="253972" y="1795692"/>
          <a:ext cx="271307" cy="2484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307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248408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</a:txBody>
                  <a:tcPr marL="46800" marR="46800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8E6206-3A1F-4704-87E4-9282153AE8C8}"/>
              </a:ext>
            </a:extLst>
          </p:cNvPr>
          <p:cNvSpPr txBox="1"/>
          <p:nvPr/>
        </p:nvSpPr>
        <p:spPr>
          <a:xfrm>
            <a:off x="5623903" y="2634132"/>
            <a:ext cx="3261684" cy="214054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Give me 1 stim CCs! She’s not dead.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Give me 2 stim CCs! She’s not dead.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Ok, now she’s dead.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Get the paddles!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No luck... I’ll try 3 more times.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No luck... I’ll try 2 more times.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No luck... I’ll try 1 more times.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We’ve revived her!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I’m making a note here, huge success!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And it only took us 1 tries!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1E3ADAC-85E5-48C4-B077-5926A8535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902" y="2406776"/>
            <a:ext cx="89926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OUTPUT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02011-BB19-4C34-8543-941A0E033784}"/>
              </a:ext>
            </a:extLst>
          </p:cNvPr>
          <p:cNvSpPr txBox="1"/>
          <p:nvPr/>
        </p:nvSpPr>
        <p:spPr>
          <a:xfrm>
            <a:off x="5623901" y="1736272"/>
            <a:ext cx="3261686" cy="47101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counter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tries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C8B5BC3-A8C4-4595-A180-F58D3AD69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903" y="1495635"/>
            <a:ext cx="89926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VALUES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6FB7A-D56E-41BC-8FD1-4DB67671E42A}"/>
              </a:ext>
            </a:extLst>
          </p:cNvPr>
          <p:cNvSpPr txBox="1"/>
          <p:nvPr/>
        </p:nvSpPr>
        <p:spPr>
          <a:xfrm>
            <a:off x="8618721" y="1694780"/>
            <a:ext cx="244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90A863EE-1174-4F85-A5DA-A835AED7F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60999E-9E1E-B8AC-872E-6304837828B6}"/>
              </a:ext>
            </a:extLst>
          </p:cNvPr>
          <p:cNvSpPr txBox="1"/>
          <p:nvPr/>
        </p:nvSpPr>
        <p:spPr>
          <a:xfrm>
            <a:off x="253971" y="1541774"/>
            <a:ext cx="5265423" cy="253918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ErDrama.py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152374-71E5-A7B7-898A-299351A30912}"/>
              </a:ext>
            </a:extLst>
          </p:cNvPr>
          <p:cNvSpPr/>
          <p:nvPr/>
        </p:nvSpPr>
        <p:spPr>
          <a:xfrm>
            <a:off x="2321254" y="1842940"/>
            <a:ext cx="102457" cy="18836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2897E67-AE32-7269-2CD4-EB3482F485AE}"/>
              </a:ext>
            </a:extLst>
          </p:cNvPr>
          <p:cNvSpPr/>
          <p:nvPr/>
        </p:nvSpPr>
        <p:spPr>
          <a:xfrm>
            <a:off x="2568096" y="1842940"/>
            <a:ext cx="102457" cy="18836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8CE6A5-6994-1183-2381-0CC0E7F213E8}"/>
              </a:ext>
            </a:extLst>
          </p:cNvPr>
          <p:cNvSpPr/>
          <p:nvPr/>
        </p:nvSpPr>
        <p:spPr>
          <a:xfrm>
            <a:off x="2651374" y="2941519"/>
            <a:ext cx="186804" cy="18836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909C50-8E1E-BB9E-28ED-6B85FA51D403}"/>
              </a:ext>
            </a:extLst>
          </p:cNvPr>
          <p:cNvSpPr/>
          <p:nvPr/>
        </p:nvSpPr>
        <p:spPr>
          <a:xfrm>
            <a:off x="878896" y="1842940"/>
            <a:ext cx="627415" cy="18836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1FB069-A4FB-29E2-DE1F-1EC4FCA81F76}"/>
              </a:ext>
            </a:extLst>
          </p:cNvPr>
          <p:cNvSpPr txBox="1"/>
          <p:nvPr/>
        </p:nvSpPr>
        <p:spPr>
          <a:xfrm>
            <a:off x="3427888" y="1688377"/>
            <a:ext cx="1018680" cy="25736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tIns="36000" bIns="360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Initial value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EAB19A-1F39-E2E9-3471-280706657584}"/>
              </a:ext>
            </a:extLst>
          </p:cNvPr>
          <p:cNvSpPr txBox="1"/>
          <p:nvPr/>
        </p:nvSpPr>
        <p:spPr>
          <a:xfrm>
            <a:off x="4473641" y="1774401"/>
            <a:ext cx="1018680" cy="25736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tIns="36000" bIns="360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 value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BB290A-14B2-EACA-0DD6-6B8ADBD0F536}"/>
              </a:ext>
            </a:extLst>
          </p:cNvPr>
          <p:cNvSpPr txBox="1"/>
          <p:nvPr/>
        </p:nvSpPr>
        <p:spPr>
          <a:xfrm>
            <a:off x="3705308" y="2759916"/>
            <a:ext cx="968387" cy="25736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tIns="36000" bIns="360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value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D00626E-4B36-DB5D-8BEA-D6D670782C81}"/>
              </a:ext>
            </a:extLst>
          </p:cNvPr>
          <p:cNvCxnSpPr>
            <a:cxnSpLocks/>
            <a:stCxn id="19" idx="0"/>
            <a:endCxn id="34" idx="1"/>
          </p:cNvCxnSpPr>
          <p:nvPr/>
        </p:nvCxnSpPr>
        <p:spPr>
          <a:xfrm rot="5400000" flipH="1" flipV="1">
            <a:off x="2887246" y="1302299"/>
            <a:ext cx="25878" cy="1055405"/>
          </a:xfrm>
          <a:prstGeom prst="bentConnector2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51321D6-6575-F114-E3E3-EC1BD06D4E69}"/>
              </a:ext>
            </a:extLst>
          </p:cNvPr>
          <p:cNvCxnSpPr>
            <a:cxnSpLocks/>
            <a:stCxn id="30" idx="2"/>
            <a:endCxn id="35" idx="2"/>
          </p:cNvCxnSpPr>
          <p:nvPr/>
        </p:nvCxnSpPr>
        <p:spPr>
          <a:xfrm rot="16200000" flipH="1">
            <a:off x="3800922" y="849711"/>
            <a:ext cx="462" cy="2363656"/>
          </a:xfrm>
          <a:prstGeom prst="bentConnector3">
            <a:avLst>
              <a:gd name="adj1" fmla="val 4402597"/>
            </a:avLst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97A7BA1-7E75-701A-A7F4-55EA43A4A156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892007" y="1991039"/>
            <a:ext cx="3002363" cy="383123"/>
          </a:xfrm>
          <a:prstGeom prst="bentConnector3">
            <a:avLst>
              <a:gd name="adj1" fmla="val -1312"/>
            </a:avLst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2FA753-C0C0-4219-E526-F9CA1806C720}"/>
              </a:ext>
            </a:extLst>
          </p:cNvPr>
          <p:cNvSpPr txBox="1"/>
          <p:nvPr/>
        </p:nvSpPr>
        <p:spPr>
          <a:xfrm>
            <a:off x="3894370" y="2245477"/>
            <a:ext cx="1334478" cy="25736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tIns="36000" bIns="36000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Iteration variable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54185DA-BB91-6DC0-438B-AB290DE1AF45}"/>
              </a:ext>
            </a:extLst>
          </p:cNvPr>
          <p:cNvCxnSpPr>
            <a:cxnSpLocks/>
            <a:stCxn id="31" idx="0"/>
            <a:endCxn id="36" idx="1"/>
          </p:cNvCxnSpPr>
          <p:nvPr/>
        </p:nvCxnSpPr>
        <p:spPr>
          <a:xfrm rot="5400000" flipH="1" flipV="1">
            <a:off x="3198583" y="2434794"/>
            <a:ext cx="52918" cy="960532"/>
          </a:xfrm>
          <a:prstGeom prst="bentConnector2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7AE9818-AB9B-CA03-FD61-6FD633D98EF0}"/>
              </a:ext>
            </a:extLst>
          </p:cNvPr>
          <p:cNvSpPr/>
          <p:nvPr/>
        </p:nvSpPr>
        <p:spPr>
          <a:xfrm>
            <a:off x="5650670" y="4537697"/>
            <a:ext cx="2376253" cy="18836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736BDD6-3AF4-2928-429E-26E3A13426C4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4189501" y="4630766"/>
            <a:ext cx="1461169" cy="1115"/>
          </a:xfrm>
          <a:prstGeom prst="bentConnector3">
            <a:avLst>
              <a:gd name="adj1" fmla="val 50000"/>
            </a:avLst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11CE738-A55B-92E8-00DF-88C0E4BF5104}"/>
              </a:ext>
            </a:extLst>
          </p:cNvPr>
          <p:cNvSpPr txBox="1"/>
          <p:nvPr/>
        </p:nvSpPr>
        <p:spPr>
          <a:xfrm>
            <a:off x="3991650" y="4455756"/>
            <a:ext cx="682045" cy="318924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tIns="36000" bIns="3600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WTF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69CBDF-4DF6-95A3-3A90-2F2686575ADE}"/>
              </a:ext>
            </a:extLst>
          </p:cNvPr>
          <p:cNvSpPr txBox="1"/>
          <p:nvPr/>
        </p:nvSpPr>
        <p:spPr>
          <a:xfrm>
            <a:off x="8618637" y="1692980"/>
            <a:ext cx="244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A8A9B5-09FD-1214-D4CC-8B78A58A87A5}"/>
              </a:ext>
            </a:extLst>
          </p:cNvPr>
          <p:cNvSpPr txBox="1"/>
          <p:nvPr/>
        </p:nvSpPr>
        <p:spPr>
          <a:xfrm>
            <a:off x="8618721" y="1694780"/>
            <a:ext cx="244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0D3859-4657-3869-DDA1-EF4192CA7062}"/>
              </a:ext>
            </a:extLst>
          </p:cNvPr>
          <p:cNvSpPr txBox="1"/>
          <p:nvPr/>
        </p:nvSpPr>
        <p:spPr>
          <a:xfrm>
            <a:off x="8626341" y="1909916"/>
            <a:ext cx="244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990477-15EF-EB6A-0170-661C561B1298}"/>
              </a:ext>
            </a:extLst>
          </p:cNvPr>
          <p:cNvSpPr txBox="1"/>
          <p:nvPr/>
        </p:nvSpPr>
        <p:spPr>
          <a:xfrm>
            <a:off x="8626341" y="1909328"/>
            <a:ext cx="244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7E62C1-92F2-90F9-231A-C589CFBB2FA7}"/>
              </a:ext>
            </a:extLst>
          </p:cNvPr>
          <p:cNvSpPr txBox="1"/>
          <p:nvPr/>
        </p:nvSpPr>
        <p:spPr>
          <a:xfrm>
            <a:off x="8618721" y="1906402"/>
            <a:ext cx="244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E33FE73-0079-1594-0071-0C49E9D3ED92}"/>
              </a:ext>
            </a:extLst>
          </p:cNvPr>
          <p:cNvSpPr txBox="1"/>
          <p:nvPr/>
        </p:nvSpPr>
        <p:spPr>
          <a:xfrm>
            <a:off x="8611017" y="1902888"/>
            <a:ext cx="244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6188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9" grpId="0" animBg="1"/>
      <p:bldP spid="10" grpId="0"/>
      <p:bldP spid="15" grpId="0"/>
      <p:bldP spid="15" grpId="1"/>
      <p:bldP spid="29" grpId="0" animBg="1"/>
      <p:bldP spid="1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3" grpId="0" animBg="1"/>
      <p:bldP spid="60" grpId="0" animBg="1"/>
      <p:bldP spid="59" grpId="0" animBg="1"/>
      <p:bldP spid="66" grpId="0"/>
      <p:bldP spid="66" grpId="1"/>
      <p:bldP spid="67" grpId="0"/>
      <p:bldP spid="68" grpId="0"/>
      <p:bldP spid="68" grpId="1"/>
      <p:bldP spid="69" grpId="0"/>
      <p:bldP spid="69" grpId="1"/>
      <p:bldP spid="70" grpId="0"/>
      <p:bldP spid="70" grpId="1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D114-3226-4953-93ED-594D4DBDE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15434"/>
            <a:ext cx="7765321" cy="551663"/>
          </a:xfrm>
        </p:spPr>
        <p:txBody>
          <a:bodyPr/>
          <a:lstStyle/>
          <a:p>
            <a:r>
              <a:rPr lang="en-US" dirty="0"/>
              <a:t>Break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54DE6-115B-4323-8DD2-9B575F3E0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4" y="1041141"/>
            <a:ext cx="7765322" cy="33132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Sometimes we may want to </a:t>
            </a:r>
            <a:r>
              <a:rPr lang="en-US" b="1" dirty="0">
                <a:solidFill>
                  <a:srgbClr val="FFC000"/>
                </a:solidFill>
              </a:rPr>
              <a:t>break</a:t>
            </a:r>
            <a:r>
              <a:rPr lang="en-US" dirty="0"/>
              <a:t> out of a loop without completing it: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F3CEB-6ECF-46A7-A7D3-373B72BF9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11620"/>
              </p:ext>
            </p:extLst>
          </p:nvPr>
        </p:nvGraphicFramePr>
        <p:xfrm>
          <a:off x="1854744" y="1408406"/>
          <a:ext cx="271307" cy="23268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307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23268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</a:txBody>
                  <a:tcPr marL="46800" marR="46800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38408E6-17F6-4767-B609-9391C68AFC6C}"/>
              </a:ext>
            </a:extLst>
          </p:cNvPr>
          <p:cNvSpPr txBox="1"/>
          <p:nvPr/>
        </p:nvSpPr>
        <p:spPr>
          <a:xfrm>
            <a:off x="1854744" y="3782884"/>
            <a:ext cx="5385911" cy="10450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a positive integer (0 to exit):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You entered 10.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a positive integer (0 to exit):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Error: negative number. Terminating.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Program terminated.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DD49B0D-4F60-4222-97BA-4DE3755CD2B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206881" y="4178468"/>
            <a:ext cx="1045089" cy="2539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OUTPUT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F07C52-6023-457D-B134-C978C62DA4F8}"/>
              </a:ext>
            </a:extLst>
          </p:cNvPr>
          <p:cNvSpPr/>
          <p:nvPr/>
        </p:nvSpPr>
        <p:spPr>
          <a:xfrm>
            <a:off x="5014552" y="3734294"/>
            <a:ext cx="354584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F3200D-DCF5-4596-BEED-AE68131864BA}"/>
              </a:ext>
            </a:extLst>
          </p:cNvPr>
          <p:cNvSpPr/>
          <p:nvPr/>
        </p:nvSpPr>
        <p:spPr>
          <a:xfrm>
            <a:off x="5013867" y="4160302"/>
            <a:ext cx="439544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-10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89536-98D2-4C74-824D-805A3718AFDF}"/>
              </a:ext>
            </a:extLst>
          </p:cNvPr>
          <p:cNvSpPr txBox="1"/>
          <p:nvPr/>
        </p:nvSpPr>
        <p:spPr>
          <a:xfrm>
            <a:off x="2126052" y="1407042"/>
            <a:ext cx="5114604" cy="23282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6800" tIns="46800" rIns="46800" bIns="46800" rtlCol="0">
            <a:noAutofit/>
          </a:bodyPr>
          <a:lstStyle/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 = -1 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 != 0: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"Enter a positive integer (0 to exit):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end='')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int(input())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data &lt; 0: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"Error: negative number. Terminating."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break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"You entered"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input)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"Program terminated."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Slide Number Placeholder 3">
            <a:extLst>
              <a:ext uri="{FF2B5EF4-FFF2-40B4-BE49-F238E27FC236}">
                <a16:creationId xmlns:a16="http://schemas.microsoft.com/office/drawing/2014/main" id="{7F1E9698-7E46-4AC9-A7F6-E667EA1BF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9403E-6CD3-611E-78D2-575E396E15EE}"/>
              </a:ext>
            </a:extLst>
          </p:cNvPr>
          <p:cNvSpPr txBox="1"/>
          <p:nvPr/>
        </p:nvSpPr>
        <p:spPr>
          <a:xfrm rot="16200000">
            <a:off x="557801" y="2438323"/>
            <a:ext cx="2326861" cy="267027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thems_the_breaks.py</a:t>
            </a:r>
          </a:p>
        </p:txBody>
      </p:sp>
    </p:spTree>
    <p:extLst>
      <p:ext uri="{BB962C8B-B14F-4D97-AF65-F5344CB8AC3E}">
        <p14:creationId xmlns:p14="http://schemas.microsoft.com/office/powerpoint/2010/main" val="104776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D114-3226-4953-93ED-594D4DBDE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04174"/>
            <a:ext cx="7765321" cy="551663"/>
          </a:xfrm>
        </p:spPr>
        <p:txBody>
          <a:bodyPr/>
          <a:lstStyle/>
          <a:p>
            <a:r>
              <a:rPr lang="en-US" dirty="0"/>
              <a:t>Continue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54DE6-115B-4323-8DD2-9B575F3E0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4" y="1049233"/>
            <a:ext cx="7765322" cy="33132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At other times, we might want to </a:t>
            </a:r>
            <a:r>
              <a:rPr lang="en-US" b="1" dirty="0">
                <a:solidFill>
                  <a:srgbClr val="FFC000"/>
                </a:solidFill>
              </a:rPr>
              <a:t>continue</a:t>
            </a:r>
            <a:r>
              <a:rPr lang="en-US" dirty="0"/>
              <a:t> to the next iteration: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F3CEB-6ECF-46A7-A7D3-373B72BF9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91840"/>
              </p:ext>
            </p:extLst>
          </p:nvPr>
        </p:nvGraphicFramePr>
        <p:xfrm>
          <a:off x="1914377" y="1428813"/>
          <a:ext cx="271307" cy="2288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307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22154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</a:txBody>
                  <a:tcPr marL="46800" marR="46800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38408E6-17F6-4767-B609-9391C68AFC6C}"/>
              </a:ext>
            </a:extLst>
          </p:cNvPr>
          <p:cNvSpPr txBox="1"/>
          <p:nvPr/>
        </p:nvSpPr>
        <p:spPr>
          <a:xfrm>
            <a:off x="1914378" y="3788390"/>
            <a:ext cx="5341184" cy="10544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a positive integer (0 to exit):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Error: negative number. Try again.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Enter a positive integer (0 to exit):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You entered 0.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Program terminated.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F07C52-6023-457D-B134-C978C62DA4F8}"/>
              </a:ext>
            </a:extLst>
          </p:cNvPr>
          <p:cNvSpPr/>
          <p:nvPr/>
        </p:nvSpPr>
        <p:spPr>
          <a:xfrm>
            <a:off x="5075760" y="3820873"/>
            <a:ext cx="439544" cy="291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-10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F3200D-DCF5-4596-BEED-AE68131864BA}"/>
              </a:ext>
            </a:extLst>
          </p:cNvPr>
          <p:cNvSpPr/>
          <p:nvPr/>
        </p:nvSpPr>
        <p:spPr>
          <a:xfrm>
            <a:off x="5075606" y="4157178"/>
            <a:ext cx="269626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89536-98D2-4C74-824D-805A3718AFDF}"/>
              </a:ext>
            </a:extLst>
          </p:cNvPr>
          <p:cNvSpPr txBox="1"/>
          <p:nvPr/>
        </p:nvSpPr>
        <p:spPr>
          <a:xfrm>
            <a:off x="2185685" y="1428814"/>
            <a:ext cx="5069877" cy="22881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6800" tIns="46800" rIns="46800" bIns="46800" rtlCol="0">
            <a:noAutofit/>
          </a:bodyPr>
          <a:lstStyle/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 = -1 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data != 0: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"Enter a positive integer (0 to exit):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end='')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data = int(input())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data &lt; 0: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"Error: negative number. Try again."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continue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"You entered"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input)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"Program terminated."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Slide Number Placeholder 3">
            <a:extLst>
              <a:ext uri="{FF2B5EF4-FFF2-40B4-BE49-F238E27FC236}">
                <a16:creationId xmlns:a16="http://schemas.microsoft.com/office/drawing/2014/main" id="{22BB17CF-D3D7-459B-B761-C02BA3183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EBF4F-ED65-967B-538A-5242EEE1BE54}"/>
              </a:ext>
            </a:extLst>
          </p:cNvPr>
          <p:cNvSpPr txBox="1"/>
          <p:nvPr/>
        </p:nvSpPr>
        <p:spPr>
          <a:xfrm rot="16200000">
            <a:off x="649896" y="2445934"/>
            <a:ext cx="2288159" cy="253915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keep_on_truckin.py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941C9F8B-04D6-FD9C-0475-EDF708E0836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266751" y="4188659"/>
            <a:ext cx="1054451" cy="25391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OUTPUT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7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 animBg="1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23999</TotalTime>
  <Words>1423</Words>
  <Application>Microsoft Office PowerPoint</Application>
  <PresentationFormat>On-screen Show (16:9)</PresentationFormat>
  <Paragraphs>405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Bookman Old Style</vt:lpstr>
      <vt:lpstr>Calibri</vt:lpstr>
      <vt:lpstr>Cambria</vt:lpstr>
      <vt:lpstr>Consolas</vt:lpstr>
      <vt:lpstr>Courier New</vt:lpstr>
      <vt:lpstr>Rockwell</vt:lpstr>
      <vt:lpstr>Wingdings</vt:lpstr>
      <vt:lpstr>PNE Theme Slide Deck</vt:lpstr>
      <vt:lpstr>Program Control</vt:lpstr>
      <vt:lpstr>Selection (If/Elif/Else)</vt:lpstr>
      <vt:lpstr>Conditional Operators</vt:lpstr>
      <vt:lpstr>Match Statements</vt:lpstr>
      <vt:lpstr>Conditional / Ternary Operator</vt:lpstr>
      <vt:lpstr>While Loops</vt:lpstr>
      <vt:lpstr>For-Loops</vt:lpstr>
      <vt:lpstr>Break Statements</vt:lpstr>
      <vt:lpstr>Continue Statements</vt:lpstr>
      <vt:lpstr>Short-Circuit Evaluation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652</cp:revision>
  <cp:lastPrinted>2014-01-31T19:29:42Z</cp:lastPrinted>
  <dcterms:created xsi:type="dcterms:W3CDTF">2013-09-18T13:46:37Z</dcterms:created>
  <dcterms:modified xsi:type="dcterms:W3CDTF">2022-08-17T21:41:49Z</dcterms:modified>
</cp:coreProperties>
</file>